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3"/>
  </p:notesMasterIdLst>
  <p:handoutMasterIdLst>
    <p:handoutMasterId r:id="rId34"/>
  </p:handoutMasterIdLst>
  <p:sldIdLst>
    <p:sldId id="261" r:id="rId3"/>
    <p:sldId id="257" r:id="rId4"/>
    <p:sldId id="265" r:id="rId5"/>
    <p:sldId id="281" r:id="rId6"/>
    <p:sldId id="282" r:id="rId7"/>
    <p:sldId id="284" r:id="rId8"/>
    <p:sldId id="285" r:id="rId9"/>
    <p:sldId id="286" r:id="rId10"/>
    <p:sldId id="287" r:id="rId11"/>
    <p:sldId id="288" r:id="rId12"/>
    <p:sldId id="280" r:id="rId13"/>
    <p:sldId id="276" r:id="rId14"/>
    <p:sldId id="277" r:id="rId15"/>
    <p:sldId id="275" r:id="rId16"/>
    <p:sldId id="279" r:id="rId17"/>
    <p:sldId id="272" r:id="rId18"/>
    <p:sldId id="283" r:id="rId19"/>
    <p:sldId id="290" r:id="rId20"/>
    <p:sldId id="291" r:id="rId21"/>
    <p:sldId id="292" r:id="rId22"/>
    <p:sldId id="293" r:id="rId23"/>
    <p:sldId id="294" r:id="rId24"/>
    <p:sldId id="295" r:id="rId25"/>
    <p:sldId id="273" r:id="rId26"/>
    <p:sldId id="296" r:id="rId27"/>
    <p:sldId id="297" r:id="rId28"/>
    <p:sldId id="298" r:id="rId29"/>
    <p:sldId id="299" r:id="rId30"/>
    <p:sldId id="300" r:id="rId31"/>
    <p:sldId id="30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>
        <p:scale>
          <a:sx n="80" d="100"/>
          <a:sy n="80" d="100"/>
        </p:scale>
        <p:origin x="460" y="40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6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11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7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41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81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47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73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08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5/4/2017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5/4/2017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5/4/2017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00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hyperlink" Target="https://arxiv.org/pdf/1701.00160.pdf" TargetMode="External"/><Relationship Id="rId4" Type="http://schemas.openxmlformats.org/officeDocument/2006/relationships/hyperlink" Target="https://arxiv.org/pdf/1606.05908v2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Deep Generative Models for </a:t>
            </a:r>
            <a:br>
              <a:rPr lang="en-US" sz="6600" dirty="0"/>
            </a:br>
            <a:r>
              <a:rPr lang="en-US" sz="6600" dirty="0"/>
              <a:t>Natural Images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3"/>
            <a:ext cx="9604310" cy="10674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Adam Anderson</a:t>
            </a:r>
          </a:p>
          <a:p>
            <a:r>
              <a:rPr lang="en-US" dirty="0"/>
              <a:t>Mentor: Matt Whiteway</a:t>
            </a:r>
          </a:p>
          <a:p>
            <a:r>
              <a:rPr lang="en-US" dirty="0"/>
              <a:t>UMD Directed Reading Program</a:t>
            </a:r>
          </a:p>
          <a:p>
            <a:r>
              <a:rPr lang="en-US" dirty="0"/>
              <a:t>Spring 2017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8451" y="2013098"/>
                <a:ext cx="5020341" cy="3809999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sz="2800" dirty="0"/>
                  <a:t>Maximize LHS</a:t>
                </a:r>
              </a:p>
              <a:p>
                <a:pPr lvl="1"/>
                <a:r>
                  <a:rPr lang="en-US" sz="2600" dirty="0"/>
                  <a:t>Better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600" dirty="0"/>
                  <a:t> means images in dataset have high probability</a:t>
                </a:r>
              </a:p>
              <a:p>
                <a:pPr lvl="1"/>
                <a:r>
                  <a:rPr lang="en-US" sz="2600" dirty="0"/>
                  <a:t>Lower KL divergence means good approximation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8451" y="2013098"/>
                <a:ext cx="5020341" cy="3809999"/>
              </a:xfrm>
              <a:blipFill>
                <a:blip r:embed="rId3"/>
                <a:stretch>
                  <a:fillRect l="-2187" t="-2720" r="-1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28451" y="1068572"/>
                <a:ext cx="10979889" cy="5475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79388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002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288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0574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dirty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sz="2800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KL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51" y="1068572"/>
                <a:ext cx="10979889" cy="547577"/>
              </a:xfrm>
              <a:prstGeom prst="rect">
                <a:avLst/>
              </a:prstGeom>
              <a:blipFill>
                <a:blip r:embed="rId4"/>
                <a:stretch>
                  <a:fillRect l="-555" t="-121111" b="-16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6318395" y="2013097"/>
                <a:ext cx="5020341" cy="38099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79388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002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288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0574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:r>
                  <a:rPr lang="en-US" sz="2800" dirty="0"/>
                  <a:t>Maximize RHS</a:t>
                </a:r>
              </a:p>
              <a:p>
                <a:pPr lvl="1"/>
                <a:r>
                  <a:rPr lang="en-US" sz="26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q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600" dirty="0"/>
                  <a:t> means model generates images like those in dataset</a:t>
                </a:r>
              </a:p>
              <a:p>
                <a:pPr lvl="1"/>
                <a:r>
                  <a:rPr lang="en-US" sz="2600" dirty="0"/>
                  <a:t>Lower KL divergence between approximation and known prior</a:t>
                </a:r>
                <a:endParaRPr lang="en-US" sz="2800" dirty="0"/>
              </a:p>
              <a:p>
                <a:pPr lvl="1"/>
                <a:endParaRPr lang="en-US" sz="2600" dirty="0"/>
              </a:p>
              <a:p>
                <a:pPr marL="0" indent="0">
                  <a:buFont typeface="Arial" pitchFamily="34" charset="0"/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395" y="2013097"/>
                <a:ext cx="5020341" cy="3809999"/>
              </a:xfrm>
              <a:prstGeom prst="rect">
                <a:avLst/>
              </a:prstGeom>
              <a:blipFill>
                <a:blip r:embed="rId5"/>
                <a:stretch>
                  <a:fillRect l="-2184" t="-2720" r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18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8264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6" name="Left Bracket 5"/>
          <p:cNvSpPr/>
          <p:nvPr/>
        </p:nvSpPr>
        <p:spPr>
          <a:xfrm>
            <a:off x="7040638" y="2096740"/>
            <a:ext cx="411126" cy="2417135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/>
          <p:cNvSpPr/>
          <p:nvPr/>
        </p:nvSpPr>
        <p:spPr>
          <a:xfrm flipH="1">
            <a:off x="8929688" y="2096740"/>
            <a:ext cx="400493" cy="2417135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246201" y="2366098"/>
            <a:ext cx="19705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70740" y="2096740"/>
            <a:ext cx="0" cy="241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96756" y="1878419"/>
            <a:ext cx="1984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 on activation going into node in next layer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40638" y="4590649"/>
            <a:ext cx="1984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 on activation coming from node in previous layer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19" y="1878419"/>
            <a:ext cx="2456121" cy="3625702"/>
          </a:xfrm>
          <a:prstGeom prst="rect">
            <a:avLst/>
          </a:prstGeom>
        </p:spPr>
      </p:pic>
      <p:sp>
        <p:nvSpPr>
          <p:cNvPr id="17" name="Arrow: Right 16"/>
          <p:cNvSpPr/>
          <p:nvPr/>
        </p:nvSpPr>
        <p:spPr>
          <a:xfrm>
            <a:off x="1882591" y="3637721"/>
            <a:ext cx="1151250" cy="292170"/>
          </a:xfrm>
          <a:prstGeom prst="rightArrow">
            <a:avLst>
              <a:gd name="adj1" fmla="val 50000"/>
              <a:gd name="adj2" fmla="val 11136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08193" y="4984579"/>
            <a:ext cx="60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95400" y="3491418"/>
                <a:ext cx="37752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491418"/>
                <a:ext cx="377521" cy="584775"/>
              </a:xfrm>
              <a:prstGeom prst="rect">
                <a:avLst/>
              </a:prstGeom>
              <a:blipFill>
                <a:blip r:embed="rId3"/>
                <a:stretch>
                  <a:fillRect r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4646516" y="4522914"/>
            <a:ext cx="60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74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19" y="1878419"/>
            <a:ext cx="2456121" cy="3625702"/>
          </a:xfrm>
          <a:prstGeom prst="rect">
            <a:avLst/>
          </a:prstGeom>
        </p:spPr>
      </p:pic>
      <p:sp>
        <p:nvSpPr>
          <p:cNvPr id="17" name="Arrow: Right 16"/>
          <p:cNvSpPr/>
          <p:nvPr/>
        </p:nvSpPr>
        <p:spPr>
          <a:xfrm>
            <a:off x="1882591" y="3637721"/>
            <a:ext cx="1151250" cy="292170"/>
          </a:xfrm>
          <a:prstGeom prst="rightArrow">
            <a:avLst>
              <a:gd name="adj1" fmla="val 50000"/>
              <a:gd name="adj2" fmla="val 11136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08193" y="4984579"/>
            <a:ext cx="60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95400" y="3491418"/>
                <a:ext cx="37752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491418"/>
                <a:ext cx="377521" cy="584775"/>
              </a:xfrm>
              <a:prstGeom prst="rect">
                <a:avLst/>
              </a:prstGeom>
              <a:blipFill>
                <a:blip r:embed="rId3"/>
                <a:stretch>
                  <a:fillRect r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4646516" y="4522914"/>
            <a:ext cx="60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744880" y="1965952"/>
                <a:ext cx="33278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80" y="1965952"/>
                <a:ext cx="332783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267567" y="1646238"/>
                <a:ext cx="22824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Activation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567" y="1646238"/>
                <a:ext cx="2282456" cy="369332"/>
              </a:xfrm>
              <a:prstGeom prst="rect">
                <a:avLst/>
              </a:prstGeom>
              <a:blipFill>
                <a:blip r:embed="rId5"/>
                <a:stretch>
                  <a:fillRect l="-21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267566" y="3220874"/>
                <a:ext cx="3219973" cy="1869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activation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Sigmoid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Tanh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ReLu</a:t>
                </a:r>
                <a:r>
                  <a:rPr lang="en-US" dirty="0"/>
                  <a:t> 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566" y="3220874"/>
                <a:ext cx="3219973" cy="1869935"/>
              </a:xfrm>
              <a:prstGeom prst="rect">
                <a:avLst/>
              </a:prstGeom>
              <a:blipFill>
                <a:blip r:embed="rId6"/>
                <a:stretch>
                  <a:fillRect l="-1136" t="-1629" b="-4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710" y="2803155"/>
            <a:ext cx="2588691" cy="316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4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80" y="2539188"/>
            <a:ext cx="4686300" cy="1581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19" y="1878419"/>
            <a:ext cx="2456121" cy="3625702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1882591" y="3637721"/>
            <a:ext cx="1151250" cy="292170"/>
          </a:xfrm>
          <a:prstGeom prst="rightArrow">
            <a:avLst>
              <a:gd name="adj1" fmla="val 50000"/>
              <a:gd name="adj2" fmla="val 11136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08193" y="4984579"/>
            <a:ext cx="60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Arrow: Right 17"/>
          <p:cNvSpPr/>
          <p:nvPr/>
        </p:nvSpPr>
        <p:spPr>
          <a:xfrm>
            <a:off x="6214808" y="3637720"/>
            <a:ext cx="1151250" cy="292170"/>
          </a:xfrm>
          <a:prstGeom prst="rightArrow">
            <a:avLst>
              <a:gd name="adj1" fmla="val 50000"/>
              <a:gd name="adj2" fmla="val 11136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456074" y="3491416"/>
                <a:ext cx="393635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074" y="3491416"/>
                <a:ext cx="393635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646516" y="4522914"/>
            <a:ext cx="60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295400" y="3491418"/>
                <a:ext cx="37752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491418"/>
                <a:ext cx="377521" cy="584775"/>
              </a:xfrm>
              <a:prstGeom prst="rect">
                <a:avLst/>
              </a:prstGeom>
              <a:blipFill>
                <a:blip r:embed="rId6"/>
                <a:stretch>
                  <a:fillRect r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33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Network output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a function of all weights in the network: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define a </a:t>
                </a:r>
                <a:r>
                  <a:rPr lang="en-US" b="1" dirty="0"/>
                  <a:t>cost function</a:t>
                </a:r>
                <a:r>
                  <a:rPr lang="en-US" dirty="0"/>
                  <a:t> to measure how badly the network solves a problem: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Cost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b="0" dirty="0"/>
                  <a:t>)</a:t>
                </a:r>
              </a:p>
              <a:p>
                <a:r>
                  <a:rPr lang="en-US" b="0" dirty="0"/>
                  <a:t>Gradient of a</a:t>
                </a:r>
                <a:r>
                  <a:rPr lang="en-US" dirty="0"/>
                  <a:t> function points in direction that minimizes the function. To minimize cost, move weights against gradient: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For each training step, calculate partial derivatives and update weights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44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9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</a:p>
        </p:txBody>
      </p:sp>
    </p:spTree>
    <p:extLst>
      <p:ext uri="{BB962C8B-B14F-4D97-AF65-F5344CB8AC3E}">
        <p14:creationId xmlns:p14="http://schemas.microsoft.com/office/powerpoint/2010/main" val="28448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1458727"/>
          </a:xfrm>
        </p:spPr>
        <p:txBody>
          <a:bodyPr>
            <a:normAutofit/>
          </a:bodyPr>
          <a:lstStyle/>
          <a:p>
            <a:r>
              <a:rPr lang="en-US" sz="3200" dirty="0"/>
              <a:t>Regular autoencoder:</a:t>
            </a:r>
          </a:p>
          <a:p>
            <a:pPr lvl="1"/>
            <a:r>
              <a:rPr lang="en-US" sz="2800" dirty="0"/>
              <a:t>Project input to low dimension, project back to higher dimension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797" y="3774891"/>
            <a:ext cx="7118405" cy="20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0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399" y="2361164"/>
                <a:ext cx="10265798" cy="1717855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Assume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sz="2800" b="0" dirty="0"/>
              </a:p>
              <a:p>
                <a:r>
                  <a:rPr lang="en-US" sz="2800" dirty="0"/>
                  <a:t>Encoder network outputs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r>
                  <a:rPr lang="en-US" sz="2800" b="0" dirty="0"/>
                  <a:t> parameterizing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̅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800" dirty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</m:acc>
                      </m:e>
                    </m:d>
                  </m:oMath>
                </a14:m>
                <a:endParaRPr lang="en-US" sz="2800" b="0" dirty="0"/>
              </a:p>
              <a:p>
                <a:r>
                  <a:rPr lang="en-US" sz="2800" b="0" dirty="0"/>
                  <a:t> Decoder network generates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0" dirty="0"/>
                  <a:t> </a:t>
                </a: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399" y="2361164"/>
                <a:ext cx="10265798" cy="1717855"/>
              </a:xfrm>
              <a:blipFill>
                <a:blip r:embed="rId2"/>
                <a:stretch>
                  <a:fillRect l="-1009" t="-6028" b="-9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702" y="4182760"/>
            <a:ext cx="5454595" cy="18776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1295400" y="1709846"/>
                <a:ext cx="10979889" cy="5475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79388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002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288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0574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dirty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sz="2800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KL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709846"/>
                <a:ext cx="10979889" cy="547577"/>
              </a:xfrm>
              <a:prstGeom prst="rect">
                <a:avLst/>
              </a:prstGeom>
              <a:blipFill>
                <a:blip r:embed="rId4"/>
                <a:stretch>
                  <a:fillRect l="-555" t="-121111" b="-16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23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06" y="454073"/>
            <a:ext cx="8129539" cy="27984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9270556" y="2704982"/>
                <a:ext cx="2775669" cy="5475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79388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002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288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0574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556" y="2704982"/>
                <a:ext cx="2775669" cy="547577"/>
              </a:xfrm>
              <a:prstGeom prst="rect">
                <a:avLst/>
              </a:prstGeom>
              <a:blipFill>
                <a:blip r:embed="rId3"/>
                <a:stretch>
                  <a:fillRect l="-1099" t="-131111" r="-5495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4281114" y="3752159"/>
                <a:ext cx="2871084" cy="5475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79388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002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288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0574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KL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14" y="3752159"/>
                <a:ext cx="2871084" cy="547577"/>
              </a:xfrm>
              <a:prstGeom prst="rect">
                <a:avLst/>
              </a:prstGeom>
              <a:blipFill>
                <a:blip r:embed="rId4"/>
                <a:stretch>
                  <a:fillRect t="-122472" b="-164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/>
          <p:cNvSpPr/>
          <p:nvPr/>
        </p:nvSpPr>
        <p:spPr>
          <a:xfrm rot="16200000">
            <a:off x="5563972" y="2563774"/>
            <a:ext cx="305369" cy="1813560"/>
          </a:xfrm>
          <a:prstGeom prst="leftBrace">
            <a:avLst>
              <a:gd name="adj1" fmla="val 5364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9629029" y="1733384"/>
            <a:ext cx="10293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7" idx="0"/>
          </p:cNvCxnSpPr>
          <p:nvPr/>
        </p:nvCxnSpPr>
        <p:spPr>
          <a:xfrm>
            <a:off x="10658390" y="1733384"/>
            <a:ext cx="1" cy="971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659295" y="4498808"/>
            <a:ext cx="10941658" cy="1717855"/>
          </a:xfrm>
        </p:spPr>
        <p:txBody>
          <a:bodyPr>
            <a:normAutofit/>
          </a:bodyPr>
          <a:lstStyle/>
          <a:p>
            <a:r>
              <a:rPr lang="en-US" sz="2800" dirty="0"/>
              <a:t>KL divergence tries to make latent vectors ~ independent unit Gaussian</a:t>
            </a:r>
          </a:p>
          <a:p>
            <a:r>
              <a:rPr lang="en-US" sz="2800" dirty="0"/>
              <a:t>Expectation tries to make outputs look like inputs</a:t>
            </a:r>
          </a:p>
        </p:txBody>
      </p:sp>
    </p:spTree>
    <p:extLst>
      <p:ext uri="{BB962C8B-B14F-4D97-AF65-F5344CB8AC3E}">
        <p14:creationId xmlns:p14="http://schemas.microsoft.com/office/powerpoint/2010/main" val="208282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81201"/>
            <a:ext cx="6197009" cy="3809999"/>
          </a:xfrm>
        </p:spPr>
        <p:txBody>
          <a:bodyPr>
            <a:normAutofit/>
          </a:bodyPr>
          <a:lstStyle/>
          <a:p>
            <a:r>
              <a:rPr lang="en-US" sz="3200" dirty="0"/>
              <a:t>Latent Variable Models</a:t>
            </a:r>
          </a:p>
          <a:p>
            <a:r>
              <a:rPr lang="en-US" sz="3200" dirty="0"/>
              <a:t>Neural Networks</a:t>
            </a:r>
          </a:p>
          <a:p>
            <a:r>
              <a:rPr lang="en-US" sz="3200" dirty="0"/>
              <a:t>Variational Autoencoder</a:t>
            </a:r>
          </a:p>
          <a:p>
            <a:r>
              <a:rPr lang="en-US" sz="3200" dirty="0"/>
              <a:t>Generative Adversarial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09" y="1646238"/>
            <a:ext cx="3735572" cy="1285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538" y="3293933"/>
            <a:ext cx="3125314" cy="173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398" y="2361164"/>
                <a:ext cx="10782301" cy="171785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3500" dirty="0"/>
                  <a:t>Cost function:</a:t>
                </a:r>
              </a:p>
              <a:p>
                <a:endParaRPr lang="en-US" sz="1100" dirty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</m:d>
                      <m:r>
                        <a:rPr lang="en-US" sz="31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100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100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1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31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sz="3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1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3100" i="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3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1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1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ctrlP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  <m: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1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100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p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func>
                        <m:funcPr>
                          <m:ctrlP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100" b="0" i="0" dirty="0" smtClean="0">
                              <a:latin typeface="Cambria Math" panose="02040503050406030204" pitchFamily="18" charset="0"/>
                            </a:rPr>
                            <m:t>dim</m:t>
                          </m:r>
                        </m:fName>
                        <m:e>
                          <m:d>
                            <m:dPr>
                              <m:ctrlP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sz="31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100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1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3100" b="0" i="0" dirty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</m:e>
                      </m:func>
                      <m:sSup>
                        <m:sSupPr>
                          <m:ctrlPr>
                            <a:rPr lang="en-US" sz="31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1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1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31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3100" dirty="0"/>
              </a:p>
              <a:p>
                <a:pPr marL="274320" lvl="1" indent="0">
                  <a:buNone/>
                </a:pPr>
                <a:endParaRPr lang="en-US" sz="2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398" y="2361164"/>
                <a:ext cx="10782301" cy="1717855"/>
              </a:xfrm>
              <a:blipFill>
                <a:blip r:embed="rId2"/>
                <a:stretch>
                  <a:fillRect l="-1244" t="-7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 rot="16200000">
            <a:off x="3532340" y="3214836"/>
            <a:ext cx="361402" cy="1870324"/>
          </a:xfrm>
          <a:prstGeom prst="leftBrace">
            <a:avLst>
              <a:gd name="adj1" fmla="val 5364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2325204" y="4421919"/>
                <a:ext cx="2947505" cy="14073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79388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002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288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0574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Minimizing MSE maximizes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204" y="4421919"/>
                <a:ext cx="2947505" cy="1407381"/>
              </a:xfrm>
              <a:prstGeom prst="rect">
                <a:avLst/>
              </a:prstGeom>
              <a:blipFill>
                <a:blip r:embed="rId3"/>
                <a:stretch>
                  <a:fillRect l="-4132" t="-7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/>
          <p:cNvSpPr/>
          <p:nvPr/>
        </p:nvSpPr>
        <p:spPr>
          <a:xfrm rot="16200000">
            <a:off x="8219398" y="815294"/>
            <a:ext cx="475702" cy="6859908"/>
          </a:xfrm>
          <a:prstGeom prst="leftBrace">
            <a:avLst>
              <a:gd name="adj1" fmla="val 5364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036904" y="4574319"/>
                <a:ext cx="3991555" cy="16436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79388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002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288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0574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KL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]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/>
                  <a:t> for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0" dirty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4" y="4574319"/>
                <a:ext cx="3991555" cy="1643601"/>
              </a:xfrm>
              <a:prstGeom prst="rect">
                <a:avLst/>
              </a:prstGeom>
              <a:blipFill>
                <a:blip r:embed="rId4"/>
                <a:stretch>
                  <a:fillRect t="-6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86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75" y="128587"/>
            <a:ext cx="5795137" cy="595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75" y="128587"/>
            <a:ext cx="5795137" cy="595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5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743" y="4382909"/>
            <a:ext cx="4676775" cy="1543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743" y="2548009"/>
            <a:ext cx="4676775" cy="1533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968" y="4382909"/>
            <a:ext cx="4686301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969" y="694061"/>
            <a:ext cx="4686300" cy="1552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9743" y="694061"/>
            <a:ext cx="4686300" cy="15525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968" y="2548009"/>
            <a:ext cx="4686301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2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66892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2097818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Generator Network</a:t>
            </a:r>
          </a:p>
          <a:p>
            <a:pPr lvl="1"/>
            <a:r>
              <a:rPr lang="en-US" sz="3000" dirty="0"/>
              <a:t>Create images from some prior distribution</a:t>
            </a:r>
          </a:p>
          <a:p>
            <a:r>
              <a:rPr lang="en-US" sz="3200" dirty="0"/>
              <a:t>Discriminator Network</a:t>
            </a:r>
          </a:p>
          <a:p>
            <a:pPr lvl="1"/>
            <a:r>
              <a:rPr lang="en-US" sz="3000" dirty="0"/>
              <a:t>Learn to recognize which images are from dataset, which are generated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579" y="3861447"/>
            <a:ext cx="3896141" cy="215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6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847894"/>
            <a:ext cx="3764280" cy="2097818"/>
          </a:xfrm>
        </p:spPr>
        <p:txBody>
          <a:bodyPr>
            <a:normAutofit/>
          </a:bodyPr>
          <a:lstStyle/>
          <a:p>
            <a:r>
              <a:rPr lang="en-US" sz="3200" dirty="0"/>
              <a:t>Generator learns to create images like those in dataset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85830" y="2847894"/>
            <a:ext cx="4010770" cy="2097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Discriminator learns to recognize structure introduced by generator</a:t>
            </a:r>
            <a:endParaRPr lang="en-US" sz="3000" dirty="0"/>
          </a:p>
        </p:txBody>
      </p:sp>
      <p:sp>
        <p:nvSpPr>
          <p:cNvPr id="4" name="Arrow: U-Turn 3"/>
          <p:cNvSpPr/>
          <p:nvPr/>
        </p:nvSpPr>
        <p:spPr>
          <a:xfrm>
            <a:off x="3177540" y="2027583"/>
            <a:ext cx="5306502" cy="683812"/>
          </a:xfrm>
          <a:prstGeom prst="utur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U-Turn 7"/>
          <p:cNvSpPr/>
          <p:nvPr/>
        </p:nvSpPr>
        <p:spPr>
          <a:xfrm rot="10800000">
            <a:off x="3177540" y="4811864"/>
            <a:ext cx="5306502" cy="683812"/>
          </a:xfrm>
          <a:prstGeom prst="utur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773" y="503852"/>
            <a:ext cx="3053300" cy="169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4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773" y="503852"/>
            <a:ext cx="3053300" cy="16914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Discriminator Cost: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data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d>
                          <m:dPr>
                            <m:ctrl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d>
                          <m:dPr>
                            <m:ctrl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/>
          <p:cNvSpPr/>
          <p:nvPr/>
        </p:nvSpPr>
        <p:spPr>
          <a:xfrm rot="16200000">
            <a:off x="4294984" y="1922938"/>
            <a:ext cx="355253" cy="2679588"/>
          </a:xfrm>
          <a:prstGeom prst="leftBrace">
            <a:avLst>
              <a:gd name="adj1" fmla="val 5364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>
            <a:off x="7881686" y="1406765"/>
            <a:ext cx="355253" cy="3711933"/>
          </a:xfrm>
          <a:prstGeom prst="leftBrace">
            <a:avLst>
              <a:gd name="adj1" fmla="val 5364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74499" y="3507520"/>
            <a:ext cx="2369710" cy="1407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Assign high probability to images from dataset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930115" y="3507970"/>
            <a:ext cx="2369710" cy="1407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Assign low probability to generated images</a:t>
            </a:r>
          </a:p>
        </p:txBody>
      </p:sp>
    </p:spTree>
    <p:extLst>
      <p:ext uri="{BB962C8B-B14F-4D97-AF65-F5344CB8AC3E}">
        <p14:creationId xmlns:p14="http://schemas.microsoft.com/office/powerpoint/2010/main" val="2833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773" y="503852"/>
            <a:ext cx="3053300" cy="16914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Generator Cost:</a:t>
                </a:r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d>
                          <m:dPr>
                            <m:ctrl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/>
          <p:cNvSpPr/>
          <p:nvPr/>
        </p:nvSpPr>
        <p:spPr>
          <a:xfrm rot="16200000">
            <a:off x="6402080" y="1573080"/>
            <a:ext cx="355253" cy="3427012"/>
          </a:xfrm>
          <a:prstGeom prst="leftBrace">
            <a:avLst>
              <a:gd name="adj1" fmla="val 5364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56808" y="3570825"/>
            <a:ext cx="3212547" cy="1407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Fool discriminator into assigning high probability to generated images</a:t>
            </a:r>
          </a:p>
        </p:txBody>
      </p:sp>
    </p:spTree>
    <p:extLst>
      <p:ext uri="{BB962C8B-B14F-4D97-AF65-F5344CB8AC3E}">
        <p14:creationId xmlns:p14="http://schemas.microsoft.com/office/powerpoint/2010/main" val="417832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68" y="694061"/>
            <a:ext cx="4686301" cy="15525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743" y="694061"/>
            <a:ext cx="4676775" cy="15525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968" y="2548010"/>
            <a:ext cx="4686301" cy="1533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743" y="2548011"/>
            <a:ext cx="4676775" cy="1533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9743" y="4382909"/>
            <a:ext cx="4676775" cy="15430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968" y="4382910"/>
            <a:ext cx="4686301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0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Models</a:t>
            </a:r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81201"/>
            <a:ext cx="8484704" cy="3809999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3"/>
              </a:rPr>
              <a:t>Deep Learning</a:t>
            </a:r>
            <a:r>
              <a:rPr lang="en-US" sz="2400" dirty="0"/>
              <a:t> – Goodfellow, Bengio, Courville (2016).</a:t>
            </a:r>
          </a:p>
          <a:p>
            <a:r>
              <a:rPr lang="en-US" sz="2400" dirty="0">
                <a:hlinkClick r:id="rId4"/>
              </a:rPr>
              <a:t>Tutorial on Variational Autoencoders </a:t>
            </a:r>
            <a:r>
              <a:rPr lang="en-US" sz="2400" dirty="0"/>
              <a:t>– </a:t>
            </a:r>
            <a:r>
              <a:rPr lang="en-US" sz="2400" dirty="0" err="1"/>
              <a:t>Doersch</a:t>
            </a:r>
            <a:r>
              <a:rPr lang="en-US" sz="2400" dirty="0"/>
              <a:t> (2016). </a:t>
            </a:r>
          </a:p>
          <a:p>
            <a:r>
              <a:rPr lang="en-US" sz="2400" dirty="0">
                <a:hlinkClick r:id="rId5"/>
              </a:rPr>
              <a:t>NIPS 2016 Tutorial: Generative Adversarial Networks </a:t>
            </a:r>
            <a:r>
              <a:rPr lang="en-US" sz="2400" dirty="0"/>
              <a:t>– Goodfellow (2017).</a:t>
            </a:r>
          </a:p>
        </p:txBody>
      </p:sp>
      <p:pic>
        <p:nvPicPr>
          <p:cNvPr id="1026" name="Picture 2" descr="Image result for deep learning boo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491" y="3611783"/>
            <a:ext cx="1767606" cy="235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57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1201"/>
                <a:ext cx="9601200" cy="3809999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Goal: represent high dimensional data with low dimensional vectors</a:t>
                </a:r>
              </a:p>
              <a:p>
                <a:pPr lvl="1"/>
                <a:r>
                  <a:rPr lang="en-US" sz="3000" dirty="0"/>
                  <a:t>Normally, 28x28 images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000" dirty="0"/>
                  <a:t> vectors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00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000" i="0" dirty="0">
                            <a:latin typeface="Cambria Math" panose="02040503050406030204" pitchFamily="18" charset="0"/>
                          </a:rPr>
                          <m:t>784</m:t>
                        </m:r>
                      </m:sup>
                    </m:sSup>
                  </m:oMath>
                </a14:m>
                <a:endParaRPr lang="en-US" sz="3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1201"/>
                <a:ext cx="9601200" cy="3809999"/>
              </a:xfrm>
              <a:blipFill>
                <a:blip r:embed="rId3"/>
                <a:stretch>
                  <a:fillRect l="-1460" t="-3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206" y="4184836"/>
            <a:ext cx="49911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2479" y="605579"/>
            <a:ext cx="2199167" cy="2417135"/>
          </a:xfrm>
        </p:spPr>
        <p:txBody>
          <a:bodyPr>
            <a:normAutofit/>
          </a:bodyPr>
          <a:lstStyle/>
          <a:p>
            <a:pPr marL="274320" lvl="1" indent="0" algn="ctr">
              <a:buNone/>
            </a:pPr>
            <a:r>
              <a:rPr lang="en-US" sz="2000" dirty="0"/>
              <a:t>Number (0-9)</a:t>
            </a:r>
          </a:p>
          <a:p>
            <a:pPr marL="274320" lvl="1" indent="0" algn="ctr">
              <a:buNone/>
            </a:pPr>
            <a:r>
              <a:rPr lang="en-US" sz="2000" dirty="0"/>
              <a:t>X-translation</a:t>
            </a:r>
          </a:p>
          <a:p>
            <a:pPr marL="274320" lvl="1" indent="0" algn="ctr">
              <a:buNone/>
            </a:pPr>
            <a:r>
              <a:rPr lang="en-US" sz="2000" dirty="0"/>
              <a:t>Y-translation</a:t>
            </a:r>
          </a:p>
          <a:p>
            <a:pPr marL="274320" lvl="1" indent="0" algn="ctr">
              <a:buNone/>
            </a:pPr>
            <a:r>
              <a:rPr lang="en-US" sz="2000" dirty="0"/>
              <a:t>Rotation</a:t>
            </a:r>
          </a:p>
          <a:p>
            <a:pPr marL="274320" lvl="1" indent="0" algn="ctr">
              <a:buNone/>
            </a:pPr>
            <a:r>
              <a:rPr lang="en-US" sz="2000" dirty="0"/>
              <a:t>Thickness</a:t>
            </a:r>
          </a:p>
        </p:txBody>
      </p:sp>
      <p:sp>
        <p:nvSpPr>
          <p:cNvPr id="5" name="Left Bracket 4"/>
          <p:cNvSpPr/>
          <p:nvPr/>
        </p:nvSpPr>
        <p:spPr>
          <a:xfrm>
            <a:off x="7704222" y="570139"/>
            <a:ext cx="411126" cy="2100925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ket 5"/>
          <p:cNvSpPr/>
          <p:nvPr/>
        </p:nvSpPr>
        <p:spPr>
          <a:xfrm flipH="1">
            <a:off x="9033075" y="555963"/>
            <a:ext cx="400493" cy="2115101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579938" y="1328213"/>
                <a:ext cx="134147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938" y="1328213"/>
                <a:ext cx="134147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9433568" y="1328213"/>
                <a:ext cx="1034903" cy="633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568" y="1328213"/>
                <a:ext cx="1034903" cy="633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206" y="4184836"/>
            <a:ext cx="4991100" cy="1638300"/>
          </a:xfrm>
          <a:prstGeom prst="rect">
            <a:avLst/>
          </a:prstGeom>
        </p:spPr>
      </p:pic>
      <p:sp>
        <p:nvSpPr>
          <p:cNvPr id="13" name="Left Bracket 12"/>
          <p:cNvSpPr/>
          <p:nvPr/>
        </p:nvSpPr>
        <p:spPr>
          <a:xfrm flipH="1">
            <a:off x="2761762" y="1901826"/>
            <a:ext cx="120650" cy="2115101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131139" y="1901825"/>
            <a:ext cx="802073" cy="21151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8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0.5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0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5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5</a:t>
            </a:r>
          </a:p>
        </p:txBody>
      </p:sp>
      <p:sp>
        <p:nvSpPr>
          <p:cNvPr id="15" name="Left Bracket 14"/>
          <p:cNvSpPr/>
          <p:nvPr/>
        </p:nvSpPr>
        <p:spPr>
          <a:xfrm>
            <a:off x="2454989" y="1901825"/>
            <a:ext cx="120650" cy="2115101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flipH="1">
            <a:off x="4476140" y="1901826"/>
            <a:ext cx="120650" cy="2115101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845517" y="1901825"/>
            <a:ext cx="802073" cy="2115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9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0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-5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10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5</a:t>
            </a:r>
          </a:p>
        </p:txBody>
      </p:sp>
      <p:sp>
        <p:nvSpPr>
          <p:cNvPr id="24" name="Left Bracket 23"/>
          <p:cNvSpPr/>
          <p:nvPr/>
        </p:nvSpPr>
        <p:spPr>
          <a:xfrm>
            <a:off x="4169367" y="1901825"/>
            <a:ext cx="120650" cy="2115101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flipH="1">
            <a:off x="6135438" y="1901826"/>
            <a:ext cx="120650" cy="2115101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5504815" y="1901825"/>
            <a:ext cx="802073" cy="2115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8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0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0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0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3</a:t>
            </a:r>
          </a:p>
        </p:txBody>
      </p:sp>
      <p:sp>
        <p:nvSpPr>
          <p:cNvPr id="27" name="Left Bracket 26"/>
          <p:cNvSpPr/>
          <p:nvPr/>
        </p:nvSpPr>
        <p:spPr>
          <a:xfrm>
            <a:off x="5828665" y="1901825"/>
            <a:ext cx="120650" cy="2115101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7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1201"/>
                <a:ext cx="9601200" cy="3809999"/>
              </a:xfrm>
            </p:spPr>
            <p:txBody>
              <a:bodyPr>
                <a:normAutofit/>
              </a:bodyPr>
              <a:lstStyle/>
              <a:p>
                <a:r>
                  <a:rPr lang="en-US" sz="3000" dirty="0"/>
                  <a:t>Inference – Given image, what are latent variables?</a:t>
                </a:r>
              </a:p>
              <a:p>
                <a:pPr marL="274320" lvl="1" indent="0">
                  <a:buNone/>
                </a:pP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274320" lvl="1" indent="0">
                  <a:buNone/>
                </a:pPr>
                <a:endParaRPr lang="en-US" sz="2800" dirty="0"/>
              </a:p>
              <a:p>
                <a:pPr marL="274320" lvl="1" indent="0">
                  <a:buNone/>
                </a:pPr>
                <a:endParaRPr lang="en-US" sz="2800" dirty="0"/>
              </a:p>
              <a:p>
                <a:pPr lvl="1"/>
                <a:r>
                  <a:rPr lang="en-US" sz="2800" dirty="0"/>
                  <a:t>Generation – Given a latent vector, what does it create?</a:t>
                </a:r>
                <a:endParaRPr lang="en-US" sz="2600" dirty="0"/>
              </a:p>
              <a:p>
                <a:pPr marL="274320" lvl="1" indent="0">
                  <a:buNone/>
                </a:pPr>
                <a:r>
                  <a:rPr lang="en-US" sz="2600" dirty="0"/>
                  <a:t>	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1201"/>
                <a:ext cx="9601200" cy="3809999"/>
              </a:xfrm>
              <a:blipFill>
                <a:blip r:embed="rId3"/>
                <a:stretch>
                  <a:fillRect l="-1333" t="-3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15" y="4738977"/>
            <a:ext cx="2297660" cy="1280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15" y="2620083"/>
            <a:ext cx="2298174" cy="134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6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2124324"/>
                <a:ext cx="9601200" cy="38099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8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2800" dirty="0"/>
                  <a:t>Problem: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grow m:val="on"/>
                        <m:subHide m:val="on"/>
                        <m:supHide m:val="on"/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800" i="0" dirty="0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Intractible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Solution: Just approximate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80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2124324"/>
                <a:ext cx="9601200" cy="3809999"/>
              </a:xfrm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1201"/>
                <a:ext cx="9601200" cy="38099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Good approximation: Minimize </a:t>
                </a:r>
                <a:r>
                  <a:rPr lang="en-US" sz="2800" b="1" dirty="0"/>
                  <a:t>KL Divergence</a:t>
                </a:r>
              </a:p>
              <a:p>
                <a:pPr marL="0" indent="0" algn="ctr">
                  <a:buNone/>
                </a:pPr>
                <a:endParaRPr lang="en-US" sz="280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sz="2800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n-US" sz="2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n-US" sz="2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Think of KL Divergence as how different two probability distributions are.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1201"/>
                <a:ext cx="9601200" cy="3809999"/>
              </a:xfrm>
              <a:blipFill>
                <a:blip r:embed="rId3"/>
                <a:stretch>
                  <a:fillRect l="-1333" t="-2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4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1201"/>
                <a:ext cx="9601200" cy="380999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sz="2800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n-US" sz="2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n-US" sz="2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sz="2800" b="0" dirty="0"/>
              </a:p>
              <a:p>
                <a:pPr marL="0" indent="0" algn="ctr">
                  <a:buNone/>
                </a:pPr>
                <a:endParaRPr lang="en-US" sz="17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000" b="0" i="0" dirty="0" smtClean="0">
                              <a:latin typeface="Cambria Math" panose="02040503050406030204" pitchFamily="18" charset="0"/>
                            </a:rPr>
                            <m:t>KL</m:t>
                          </m:r>
                          <m:r>
                            <a:rPr lang="en-US" sz="3000" b="0" i="0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0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0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3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0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]"/>
                          <m:ctrlPr>
                            <a:rPr lang="en-US" sz="3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3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sz="3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000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000" dirty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3000" dirty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3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b="0" i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0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3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3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3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0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sz="3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0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3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Rearrange: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1201"/>
                <a:ext cx="9601200" cy="3809999"/>
              </a:xfrm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295400" y="4715446"/>
                <a:ext cx="10822172" cy="5475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79388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002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288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0574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dirty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sz="2800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KL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715446"/>
                <a:ext cx="10822172" cy="547577"/>
              </a:xfrm>
              <a:prstGeom prst="rect">
                <a:avLst/>
              </a:prstGeom>
              <a:blipFill>
                <a:blip r:embed="rId4"/>
                <a:stretch>
                  <a:fillRect l="-563" t="-122472" b="-164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41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604</Words>
  <Application>Microsoft Office PowerPoint</Application>
  <PresentationFormat>Widescreen</PresentationFormat>
  <Paragraphs>154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Cambria Math</vt:lpstr>
      <vt:lpstr>Diamond Grid 16x9</vt:lpstr>
      <vt:lpstr>Deep Generative Models for  Natural Images</vt:lpstr>
      <vt:lpstr>Agenda</vt:lpstr>
      <vt:lpstr>Latent Variable Models</vt:lpstr>
      <vt:lpstr>Latent Variable Models</vt:lpstr>
      <vt:lpstr>Latent Variable Models</vt:lpstr>
      <vt:lpstr>Latent Variable Models</vt:lpstr>
      <vt:lpstr>Latent Variable Models</vt:lpstr>
      <vt:lpstr>Latent Variable Models</vt:lpstr>
      <vt:lpstr>Latent Variable Models</vt:lpstr>
      <vt:lpstr>PowerPoint Presentation</vt:lpstr>
      <vt:lpstr>Neural Networks</vt:lpstr>
      <vt:lpstr>Neural Networks</vt:lpstr>
      <vt:lpstr>Neural Networks</vt:lpstr>
      <vt:lpstr>Neural Networks</vt:lpstr>
      <vt:lpstr>Neural Networks</vt:lpstr>
      <vt:lpstr>Variational Autoencoders</vt:lpstr>
      <vt:lpstr>Variational Autoencoder</vt:lpstr>
      <vt:lpstr>Variational Autoencoder</vt:lpstr>
      <vt:lpstr>PowerPoint Presentation</vt:lpstr>
      <vt:lpstr>Variational Autoencoder</vt:lpstr>
      <vt:lpstr>PowerPoint Presentation</vt:lpstr>
      <vt:lpstr>PowerPoint Presentation</vt:lpstr>
      <vt:lpstr>PowerPoint Presentation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2017-04-29T20:28:48Z</dcterms:created>
  <dcterms:modified xsi:type="dcterms:W3CDTF">2017-05-04T19:43:23Z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